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Ultra-Bold" charset="1" panose="00000900000000000000"/>
      <p:regular r:id="rId19"/>
    </p:embeddedFont>
    <p:embeddedFont>
      <p:font typeface="Poppins" charset="1" panose="000005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58846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083963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4" y="7925404"/>
                </a:lnTo>
                <a:lnTo>
                  <a:pt x="7925404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3963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963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323623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80194" cy="310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41459" y="758228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8"/>
                </a:lnTo>
                <a:lnTo>
                  <a:pt x="0" y="443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106838"/>
            <a:ext cx="5112940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DataBus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396928"/>
            <a:ext cx="524273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ENTERPRISE CHALLENGE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490503"/>
            <a:ext cx="8963247" cy="74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sz="4856" spc="-121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Padrões que Movem Pessoas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31564" y="3189408"/>
            <a:ext cx="6309571" cy="2522355"/>
            <a:chOff x="0" y="0"/>
            <a:chExt cx="3962381" cy="15840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62381" cy="1584027"/>
            </a:xfrm>
            <a:custGeom>
              <a:avLst/>
              <a:gdLst/>
              <a:ahLst/>
              <a:cxnLst/>
              <a:rect r="r" b="b" t="t" l="l"/>
              <a:pathLst>
                <a:path h="1584027" w="3962381">
                  <a:moveTo>
                    <a:pt x="58897" y="0"/>
                  </a:moveTo>
                  <a:lnTo>
                    <a:pt x="3903484" y="0"/>
                  </a:lnTo>
                  <a:cubicBezTo>
                    <a:pt x="3919105" y="0"/>
                    <a:pt x="3934085" y="6205"/>
                    <a:pt x="3945130" y="17250"/>
                  </a:cubicBezTo>
                  <a:cubicBezTo>
                    <a:pt x="3956176" y="28296"/>
                    <a:pt x="3962381" y="43276"/>
                    <a:pt x="3962381" y="58897"/>
                  </a:cubicBezTo>
                  <a:lnTo>
                    <a:pt x="3962381" y="1525131"/>
                  </a:lnTo>
                  <a:cubicBezTo>
                    <a:pt x="3962381" y="1540751"/>
                    <a:pt x="3956176" y="1555732"/>
                    <a:pt x="3945130" y="1566777"/>
                  </a:cubicBezTo>
                  <a:cubicBezTo>
                    <a:pt x="3934085" y="1577822"/>
                    <a:pt x="3919105" y="1584027"/>
                    <a:pt x="3903484" y="1584027"/>
                  </a:cubicBezTo>
                  <a:lnTo>
                    <a:pt x="58897" y="1584027"/>
                  </a:lnTo>
                  <a:cubicBezTo>
                    <a:pt x="43276" y="1584027"/>
                    <a:pt x="28296" y="1577822"/>
                    <a:pt x="17250" y="1566777"/>
                  </a:cubicBezTo>
                  <a:cubicBezTo>
                    <a:pt x="6205" y="1555732"/>
                    <a:pt x="0" y="1540751"/>
                    <a:pt x="0" y="1525131"/>
                  </a:cubicBezTo>
                  <a:lnTo>
                    <a:pt x="0" y="58897"/>
                  </a:lnTo>
                  <a:cubicBezTo>
                    <a:pt x="0" y="43276"/>
                    <a:pt x="6205" y="28296"/>
                    <a:pt x="17250" y="17250"/>
                  </a:cubicBezTo>
                  <a:cubicBezTo>
                    <a:pt x="28296" y="6205"/>
                    <a:pt x="43276" y="0"/>
                    <a:pt x="58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95250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62381" cy="1622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31564" y="3141291"/>
            <a:ext cx="6309571" cy="2570472"/>
            <a:chOff x="0" y="0"/>
            <a:chExt cx="1750800" cy="7132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0800" cy="713263"/>
            </a:xfrm>
            <a:custGeom>
              <a:avLst/>
              <a:gdLst/>
              <a:ahLst/>
              <a:cxnLst/>
              <a:rect r="r" b="b" t="t" l="l"/>
              <a:pathLst>
                <a:path h="713263" w="1750800">
                  <a:moveTo>
                    <a:pt x="62578" y="0"/>
                  </a:moveTo>
                  <a:lnTo>
                    <a:pt x="1688223" y="0"/>
                  </a:lnTo>
                  <a:cubicBezTo>
                    <a:pt x="1704819" y="0"/>
                    <a:pt x="1720736" y="6593"/>
                    <a:pt x="1732472" y="18329"/>
                  </a:cubicBezTo>
                  <a:cubicBezTo>
                    <a:pt x="1744207" y="30064"/>
                    <a:pt x="1750800" y="45981"/>
                    <a:pt x="1750800" y="62578"/>
                  </a:cubicBezTo>
                  <a:lnTo>
                    <a:pt x="1750800" y="650685"/>
                  </a:lnTo>
                  <a:cubicBezTo>
                    <a:pt x="1750800" y="685246"/>
                    <a:pt x="1722783" y="713263"/>
                    <a:pt x="1688223" y="713263"/>
                  </a:cubicBezTo>
                  <a:lnTo>
                    <a:pt x="62578" y="713263"/>
                  </a:lnTo>
                  <a:cubicBezTo>
                    <a:pt x="45981" y="713263"/>
                    <a:pt x="30064" y="706670"/>
                    <a:pt x="18329" y="694935"/>
                  </a:cubicBezTo>
                  <a:cubicBezTo>
                    <a:pt x="6593" y="683199"/>
                    <a:pt x="0" y="667282"/>
                    <a:pt x="0" y="650685"/>
                  </a:cubicBezTo>
                  <a:lnTo>
                    <a:pt x="0" y="62578"/>
                  </a:lnTo>
                  <a:cubicBezTo>
                    <a:pt x="0" y="45981"/>
                    <a:pt x="6593" y="30064"/>
                    <a:pt x="18329" y="18329"/>
                  </a:cubicBezTo>
                  <a:cubicBezTo>
                    <a:pt x="30064" y="6593"/>
                    <a:pt x="45981" y="0"/>
                    <a:pt x="62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89FFDB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750800" cy="770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26787" y="6683313"/>
            <a:ext cx="6309571" cy="2522355"/>
            <a:chOff x="0" y="0"/>
            <a:chExt cx="3962381" cy="15840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62381" cy="1584027"/>
            </a:xfrm>
            <a:custGeom>
              <a:avLst/>
              <a:gdLst/>
              <a:ahLst/>
              <a:cxnLst/>
              <a:rect r="r" b="b" t="t" l="l"/>
              <a:pathLst>
                <a:path h="1584027" w="3962381">
                  <a:moveTo>
                    <a:pt x="58897" y="0"/>
                  </a:moveTo>
                  <a:lnTo>
                    <a:pt x="3903484" y="0"/>
                  </a:lnTo>
                  <a:cubicBezTo>
                    <a:pt x="3919105" y="0"/>
                    <a:pt x="3934085" y="6205"/>
                    <a:pt x="3945130" y="17250"/>
                  </a:cubicBezTo>
                  <a:cubicBezTo>
                    <a:pt x="3956176" y="28296"/>
                    <a:pt x="3962381" y="43276"/>
                    <a:pt x="3962381" y="58897"/>
                  </a:cubicBezTo>
                  <a:lnTo>
                    <a:pt x="3962381" y="1525131"/>
                  </a:lnTo>
                  <a:cubicBezTo>
                    <a:pt x="3962381" y="1540751"/>
                    <a:pt x="3956176" y="1555732"/>
                    <a:pt x="3945130" y="1566777"/>
                  </a:cubicBezTo>
                  <a:cubicBezTo>
                    <a:pt x="3934085" y="1577822"/>
                    <a:pt x="3919105" y="1584027"/>
                    <a:pt x="3903484" y="1584027"/>
                  </a:cubicBezTo>
                  <a:lnTo>
                    <a:pt x="58897" y="1584027"/>
                  </a:lnTo>
                  <a:cubicBezTo>
                    <a:pt x="43276" y="1584027"/>
                    <a:pt x="28296" y="1577822"/>
                    <a:pt x="17250" y="1566777"/>
                  </a:cubicBezTo>
                  <a:cubicBezTo>
                    <a:pt x="6205" y="1555732"/>
                    <a:pt x="0" y="1540751"/>
                    <a:pt x="0" y="1525131"/>
                  </a:cubicBezTo>
                  <a:lnTo>
                    <a:pt x="0" y="58897"/>
                  </a:lnTo>
                  <a:cubicBezTo>
                    <a:pt x="0" y="43276"/>
                    <a:pt x="6205" y="28296"/>
                    <a:pt x="17250" y="17250"/>
                  </a:cubicBezTo>
                  <a:cubicBezTo>
                    <a:pt x="28296" y="6205"/>
                    <a:pt x="43276" y="0"/>
                    <a:pt x="58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95250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962381" cy="1622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26787" y="6635196"/>
            <a:ext cx="6309571" cy="2570472"/>
            <a:chOff x="0" y="0"/>
            <a:chExt cx="1750800" cy="7132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50800" cy="713263"/>
            </a:xfrm>
            <a:custGeom>
              <a:avLst/>
              <a:gdLst/>
              <a:ahLst/>
              <a:cxnLst/>
              <a:rect r="r" b="b" t="t" l="l"/>
              <a:pathLst>
                <a:path h="713263" w="1750800">
                  <a:moveTo>
                    <a:pt x="62578" y="0"/>
                  </a:moveTo>
                  <a:lnTo>
                    <a:pt x="1688223" y="0"/>
                  </a:lnTo>
                  <a:cubicBezTo>
                    <a:pt x="1704819" y="0"/>
                    <a:pt x="1720736" y="6593"/>
                    <a:pt x="1732472" y="18329"/>
                  </a:cubicBezTo>
                  <a:cubicBezTo>
                    <a:pt x="1744207" y="30064"/>
                    <a:pt x="1750800" y="45981"/>
                    <a:pt x="1750800" y="62578"/>
                  </a:cubicBezTo>
                  <a:lnTo>
                    <a:pt x="1750800" y="650685"/>
                  </a:lnTo>
                  <a:cubicBezTo>
                    <a:pt x="1750800" y="685246"/>
                    <a:pt x="1722783" y="713263"/>
                    <a:pt x="1688223" y="713263"/>
                  </a:cubicBezTo>
                  <a:lnTo>
                    <a:pt x="62578" y="713263"/>
                  </a:lnTo>
                  <a:cubicBezTo>
                    <a:pt x="45981" y="713263"/>
                    <a:pt x="30064" y="706670"/>
                    <a:pt x="18329" y="694935"/>
                  </a:cubicBezTo>
                  <a:cubicBezTo>
                    <a:pt x="6593" y="683199"/>
                    <a:pt x="0" y="667282"/>
                    <a:pt x="0" y="650685"/>
                  </a:cubicBezTo>
                  <a:lnTo>
                    <a:pt x="0" y="62578"/>
                  </a:lnTo>
                  <a:cubicBezTo>
                    <a:pt x="0" y="45981"/>
                    <a:pt x="6593" y="30064"/>
                    <a:pt x="18329" y="18329"/>
                  </a:cubicBezTo>
                  <a:cubicBezTo>
                    <a:pt x="30064" y="6593"/>
                    <a:pt x="45981" y="0"/>
                    <a:pt x="62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89FFDB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750800" cy="770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46864" y="3113907"/>
            <a:ext cx="6309571" cy="2570472"/>
            <a:chOff x="0" y="0"/>
            <a:chExt cx="1750800" cy="7132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0800" cy="713263"/>
            </a:xfrm>
            <a:custGeom>
              <a:avLst/>
              <a:gdLst/>
              <a:ahLst/>
              <a:cxnLst/>
              <a:rect r="r" b="b" t="t" l="l"/>
              <a:pathLst>
                <a:path h="713263" w="1750800">
                  <a:moveTo>
                    <a:pt x="62578" y="0"/>
                  </a:moveTo>
                  <a:lnTo>
                    <a:pt x="1688223" y="0"/>
                  </a:lnTo>
                  <a:cubicBezTo>
                    <a:pt x="1704819" y="0"/>
                    <a:pt x="1720736" y="6593"/>
                    <a:pt x="1732472" y="18329"/>
                  </a:cubicBezTo>
                  <a:cubicBezTo>
                    <a:pt x="1744207" y="30064"/>
                    <a:pt x="1750800" y="45981"/>
                    <a:pt x="1750800" y="62578"/>
                  </a:cubicBezTo>
                  <a:lnTo>
                    <a:pt x="1750800" y="650685"/>
                  </a:lnTo>
                  <a:cubicBezTo>
                    <a:pt x="1750800" y="685246"/>
                    <a:pt x="1722783" y="713263"/>
                    <a:pt x="1688223" y="713263"/>
                  </a:cubicBezTo>
                  <a:lnTo>
                    <a:pt x="62578" y="713263"/>
                  </a:lnTo>
                  <a:cubicBezTo>
                    <a:pt x="45981" y="713263"/>
                    <a:pt x="30064" y="706670"/>
                    <a:pt x="18329" y="694935"/>
                  </a:cubicBezTo>
                  <a:cubicBezTo>
                    <a:pt x="6593" y="683199"/>
                    <a:pt x="0" y="667282"/>
                    <a:pt x="0" y="650685"/>
                  </a:cubicBezTo>
                  <a:lnTo>
                    <a:pt x="0" y="62578"/>
                  </a:lnTo>
                  <a:cubicBezTo>
                    <a:pt x="0" y="45981"/>
                    <a:pt x="6593" y="30064"/>
                    <a:pt x="18329" y="18329"/>
                  </a:cubicBezTo>
                  <a:cubicBezTo>
                    <a:pt x="30064" y="6593"/>
                    <a:pt x="45981" y="0"/>
                    <a:pt x="62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89FFDB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750800" cy="770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46864" y="3141291"/>
            <a:ext cx="6309571" cy="2522355"/>
            <a:chOff x="0" y="0"/>
            <a:chExt cx="3962381" cy="158402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62381" cy="1584027"/>
            </a:xfrm>
            <a:custGeom>
              <a:avLst/>
              <a:gdLst/>
              <a:ahLst/>
              <a:cxnLst/>
              <a:rect r="r" b="b" t="t" l="l"/>
              <a:pathLst>
                <a:path h="1584027" w="3962381">
                  <a:moveTo>
                    <a:pt x="58897" y="0"/>
                  </a:moveTo>
                  <a:lnTo>
                    <a:pt x="3903484" y="0"/>
                  </a:lnTo>
                  <a:cubicBezTo>
                    <a:pt x="3919105" y="0"/>
                    <a:pt x="3934085" y="6205"/>
                    <a:pt x="3945130" y="17250"/>
                  </a:cubicBezTo>
                  <a:cubicBezTo>
                    <a:pt x="3956176" y="28296"/>
                    <a:pt x="3962381" y="43276"/>
                    <a:pt x="3962381" y="58897"/>
                  </a:cubicBezTo>
                  <a:lnTo>
                    <a:pt x="3962381" y="1525131"/>
                  </a:lnTo>
                  <a:cubicBezTo>
                    <a:pt x="3962381" y="1540751"/>
                    <a:pt x="3956176" y="1555732"/>
                    <a:pt x="3945130" y="1566777"/>
                  </a:cubicBezTo>
                  <a:cubicBezTo>
                    <a:pt x="3934085" y="1577822"/>
                    <a:pt x="3919105" y="1584027"/>
                    <a:pt x="3903484" y="1584027"/>
                  </a:cubicBezTo>
                  <a:lnTo>
                    <a:pt x="58897" y="1584027"/>
                  </a:lnTo>
                  <a:cubicBezTo>
                    <a:pt x="43276" y="1584027"/>
                    <a:pt x="28296" y="1577822"/>
                    <a:pt x="17250" y="1566777"/>
                  </a:cubicBezTo>
                  <a:cubicBezTo>
                    <a:pt x="6205" y="1555732"/>
                    <a:pt x="0" y="1540751"/>
                    <a:pt x="0" y="1525131"/>
                  </a:cubicBezTo>
                  <a:lnTo>
                    <a:pt x="0" y="58897"/>
                  </a:lnTo>
                  <a:cubicBezTo>
                    <a:pt x="0" y="43276"/>
                    <a:pt x="6205" y="28296"/>
                    <a:pt x="17250" y="17250"/>
                  </a:cubicBezTo>
                  <a:cubicBezTo>
                    <a:pt x="28296" y="6205"/>
                    <a:pt x="43276" y="0"/>
                    <a:pt x="58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95250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962381" cy="1622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046864" y="6655929"/>
            <a:ext cx="6309571" cy="2522355"/>
            <a:chOff x="0" y="0"/>
            <a:chExt cx="3962381" cy="15840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62381" cy="1584027"/>
            </a:xfrm>
            <a:custGeom>
              <a:avLst/>
              <a:gdLst/>
              <a:ahLst/>
              <a:cxnLst/>
              <a:rect r="r" b="b" t="t" l="l"/>
              <a:pathLst>
                <a:path h="1584027" w="3962381">
                  <a:moveTo>
                    <a:pt x="58897" y="0"/>
                  </a:moveTo>
                  <a:lnTo>
                    <a:pt x="3903484" y="0"/>
                  </a:lnTo>
                  <a:cubicBezTo>
                    <a:pt x="3919105" y="0"/>
                    <a:pt x="3934085" y="6205"/>
                    <a:pt x="3945130" y="17250"/>
                  </a:cubicBezTo>
                  <a:cubicBezTo>
                    <a:pt x="3956176" y="28296"/>
                    <a:pt x="3962381" y="43276"/>
                    <a:pt x="3962381" y="58897"/>
                  </a:cubicBezTo>
                  <a:lnTo>
                    <a:pt x="3962381" y="1525131"/>
                  </a:lnTo>
                  <a:cubicBezTo>
                    <a:pt x="3962381" y="1540751"/>
                    <a:pt x="3956176" y="1555732"/>
                    <a:pt x="3945130" y="1566777"/>
                  </a:cubicBezTo>
                  <a:cubicBezTo>
                    <a:pt x="3934085" y="1577822"/>
                    <a:pt x="3919105" y="1584027"/>
                    <a:pt x="3903484" y="1584027"/>
                  </a:cubicBezTo>
                  <a:lnTo>
                    <a:pt x="58897" y="1584027"/>
                  </a:lnTo>
                  <a:cubicBezTo>
                    <a:pt x="43276" y="1584027"/>
                    <a:pt x="28296" y="1577822"/>
                    <a:pt x="17250" y="1566777"/>
                  </a:cubicBezTo>
                  <a:cubicBezTo>
                    <a:pt x="6205" y="1555732"/>
                    <a:pt x="0" y="1540751"/>
                    <a:pt x="0" y="1525131"/>
                  </a:cubicBezTo>
                  <a:lnTo>
                    <a:pt x="0" y="58897"/>
                  </a:lnTo>
                  <a:cubicBezTo>
                    <a:pt x="0" y="43276"/>
                    <a:pt x="6205" y="28296"/>
                    <a:pt x="17250" y="17250"/>
                  </a:cubicBezTo>
                  <a:cubicBezTo>
                    <a:pt x="28296" y="6205"/>
                    <a:pt x="43276" y="0"/>
                    <a:pt x="588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95250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962381" cy="1622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046864" y="6607812"/>
            <a:ext cx="6309571" cy="2570472"/>
            <a:chOff x="0" y="0"/>
            <a:chExt cx="1750800" cy="7132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50800" cy="713263"/>
            </a:xfrm>
            <a:custGeom>
              <a:avLst/>
              <a:gdLst/>
              <a:ahLst/>
              <a:cxnLst/>
              <a:rect r="r" b="b" t="t" l="l"/>
              <a:pathLst>
                <a:path h="713263" w="1750800">
                  <a:moveTo>
                    <a:pt x="62578" y="0"/>
                  </a:moveTo>
                  <a:lnTo>
                    <a:pt x="1688223" y="0"/>
                  </a:lnTo>
                  <a:cubicBezTo>
                    <a:pt x="1704819" y="0"/>
                    <a:pt x="1720736" y="6593"/>
                    <a:pt x="1732472" y="18329"/>
                  </a:cubicBezTo>
                  <a:cubicBezTo>
                    <a:pt x="1744207" y="30064"/>
                    <a:pt x="1750800" y="45981"/>
                    <a:pt x="1750800" y="62578"/>
                  </a:cubicBezTo>
                  <a:lnTo>
                    <a:pt x="1750800" y="650685"/>
                  </a:lnTo>
                  <a:cubicBezTo>
                    <a:pt x="1750800" y="685246"/>
                    <a:pt x="1722783" y="713263"/>
                    <a:pt x="1688223" y="713263"/>
                  </a:cubicBezTo>
                  <a:lnTo>
                    <a:pt x="62578" y="713263"/>
                  </a:lnTo>
                  <a:cubicBezTo>
                    <a:pt x="45981" y="713263"/>
                    <a:pt x="30064" y="706670"/>
                    <a:pt x="18329" y="694935"/>
                  </a:cubicBezTo>
                  <a:cubicBezTo>
                    <a:pt x="6593" y="683199"/>
                    <a:pt x="0" y="667282"/>
                    <a:pt x="0" y="650685"/>
                  </a:cubicBezTo>
                  <a:lnTo>
                    <a:pt x="0" y="62578"/>
                  </a:lnTo>
                  <a:cubicBezTo>
                    <a:pt x="0" y="45981"/>
                    <a:pt x="6593" y="30064"/>
                    <a:pt x="18329" y="18329"/>
                  </a:cubicBezTo>
                  <a:cubicBezTo>
                    <a:pt x="30064" y="6593"/>
                    <a:pt x="45981" y="0"/>
                    <a:pt x="62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89FFDB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750800" cy="770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43592" y="3068332"/>
            <a:ext cx="775945" cy="771526"/>
          </a:xfrm>
          <a:custGeom>
            <a:avLst/>
            <a:gdLst/>
            <a:ahLst/>
            <a:cxnLst/>
            <a:rect r="r" b="b" t="t" l="l"/>
            <a:pathLst>
              <a:path h="771526" w="775945">
                <a:moveTo>
                  <a:pt x="0" y="0"/>
                </a:moveTo>
                <a:lnTo>
                  <a:pt x="775945" y="0"/>
                </a:lnTo>
                <a:lnTo>
                  <a:pt x="77594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217161" y="3782708"/>
            <a:ext cx="5738379" cy="117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2"/>
              </a:lnSpc>
              <a:spcBef>
                <a:spcPct val="0"/>
              </a:spcBef>
            </a:pP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Segmentações e previsões tornam as 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interações mais relevantes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aumentando a satisfação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a 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fidelização dos clientes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5956" y="1019175"/>
            <a:ext cx="5764206" cy="169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09"/>
              </a:lnSpc>
            </a:pPr>
            <a:r>
              <a:rPr lang="en-US" sz="11099" spc="-277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Solução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5956" y="337960"/>
            <a:ext cx="72151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IMPACTOS DA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32461" y="3782708"/>
            <a:ext cx="5738379" cy="117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2"/>
              </a:lnSpc>
              <a:spcBef>
                <a:spcPct val="0"/>
              </a:spcBef>
            </a:pP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a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nálise dos dados permite 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identificar padrões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tendências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melhorando campanhas e decisões estratégicas.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12383" y="7328056"/>
            <a:ext cx="5738379" cy="117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2"/>
              </a:lnSpc>
              <a:spcBef>
                <a:spcPct val="0"/>
              </a:spcBef>
            </a:pP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prev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isão de comportamento ajuda a 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agir no momento certo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otimizando recursos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r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esultados das campanhas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32461" y="7132307"/>
            <a:ext cx="5738379" cy="156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2"/>
              </a:lnSpc>
              <a:spcBef>
                <a:spcPct val="0"/>
              </a:spcBef>
            </a:pP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u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 de SQL e dashboards 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automatiza processos, reduz tempo de análise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b="true" sz="2201" spc="-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melhora a resposta</a:t>
            </a:r>
            <a:r>
              <a:rPr lang="en-US" sz="2201" spc="-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às mudanças do mercado.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543592" y="6607812"/>
            <a:ext cx="775945" cy="771526"/>
          </a:xfrm>
          <a:custGeom>
            <a:avLst/>
            <a:gdLst/>
            <a:ahLst/>
            <a:cxnLst/>
            <a:rect r="r" b="b" t="t" l="l"/>
            <a:pathLst>
              <a:path h="771526" w="775945">
                <a:moveTo>
                  <a:pt x="0" y="0"/>
                </a:moveTo>
                <a:lnTo>
                  <a:pt x="775945" y="0"/>
                </a:lnTo>
                <a:lnTo>
                  <a:pt x="77594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658892" y="3068332"/>
            <a:ext cx="775945" cy="771526"/>
          </a:xfrm>
          <a:custGeom>
            <a:avLst/>
            <a:gdLst/>
            <a:ahLst/>
            <a:cxnLst/>
            <a:rect r="r" b="b" t="t" l="l"/>
            <a:pathLst>
              <a:path h="771526" w="775945">
                <a:moveTo>
                  <a:pt x="0" y="0"/>
                </a:moveTo>
                <a:lnTo>
                  <a:pt x="775945" y="0"/>
                </a:lnTo>
                <a:lnTo>
                  <a:pt x="77594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658892" y="6607812"/>
            <a:ext cx="775945" cy="771526"/>
          </a:xfrm>
          <a:custGeom>
            <a:avLst/>
            <a:gdLst/>
            <a:ahLst/>
            <a:cxnLst/>
            <a:rect r="r" b="b" t="t" l="l"/>
            <a:pathLst>
              <a:path h="771526" w="775945">
                <a:moveTo>
                  <a:pt x="0" y="0"/>
                </a:moveTo>
                <a:lnTo>
                  <a:pt x="775945" y="0"/>
                </a:lnTo>
                <a:lnTo>
                  <a:pt x="775945" y="771526"/>
                </a:lnTo>
                <a:lnTo>
                  <a:pt x="0" y="771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8933"/>
            <a:ext cx="1611037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Benefícios Esperados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7144" y="2973869"/>
            <a:ext cx="11058110" cy="160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-75">
                <a:solidFill>
                  <a:srgbClr val="89FFDB"/>
                </a:solidFill>
                <a:latin typeface="Poppins Bold"/>
                <a:ea typeface="Poppins Bold"/>
                <a:cs typeface="Poppins Bold"/>
                <a:sym typeface="Poppins Bold"/>
              </a:rPr>
              <a:t>Otimização operacional: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 segmentações e previsões automatizadas em SQL, as áreas de marketing e dados conseguem </a:t>
            </a:r>
            <a:r>
              <a:rPr lang="en-US" b="true" sz="3000" spc="-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agir com mais rapidez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39" y="5057775"/>
            <a:ext cx="11109915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-75">
                <a:solidFill>
                  <a:srgbClr val="89FFDB"/>
                </a:solidFill>
                <a:latin typeface="Poppins Bold"/>
                <a:ea typeface="Poppins Bold"/>
                <a:cs typeface="Poppins Bold"/>
                <a:sym typeface="Poppins Bold"/>
              </a:rPr>
              <a:t>Decisões mais inteligentes: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análise de padrões comportamentais permite </a:t>
            </a:r>
            <a:r>
              <a:rPr lang="en-US" b="true" sz="3000" spc="-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decisões mais precisas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embasadas;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80505" y="3278118"/>
            <a:ext cx="182216" cy="18221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261942"/>
            <a:ext cx="182216" cy="18221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36447" y="7112280"/>
            <a:ext cx="11018807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-75">
                <a:solidFill>
                  <a:srgbClr val="89FFDB"/>
                </a:solidFill>
                <a:latin typeface="Poppins Bold"/>
                <a:ea typeface="Poppins Bold"/>
                <a:cs typeface="Poppins Bold"/>
                <a:sym typeface="Poppins Bold"/>
              </a:rPr>
              <a:t>Uso eficiente de recursos: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Campanhas direc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ionadas reduzem o desperdício de investimento em ações genéricas, </a:t>
            </a:r>
            <a:r>
              <a:rPr lang="en-US" b="true" sz="3000" spc="-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otimizando o uso do orçamento de marketing e diminuindo retrabalhos.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7316447"/>
            <a:ext cx="182216" cy="1822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300347" y="0"/>
            <a:ext cx="5244040" cy="10287000"/>
            <a:chOff x="0" y="0"/>
            <a:chExt cx="916398" cy="17976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6398" cy="1797657"/>
            </a:xfrm>
            <a:custGeom>
              <a:avLst/>
              <a:gdLst/>
              <a:ahLst/>
              <a:cxnLst/>
              <a:rect r="r" b="b" t="t" l="l"/>
              <a:pathLst>
                <a:path h="1797657" w="916398">
                  <a:moveTo>
                    <a:pt x="33956" y="0"/>
                  </a:moveTo>
                  <a:lnTo>
                    <a:pt x="882442" y="0"/>
                  </a:lnTo>
                  <a:cubicBezTo>
                    <a:pt x="901195" y="0"/>
                    <a:pt x="916398" y="15202"/>
                    <a:pt x="916398" y="33956"/>
                  </a:cubicBezTo>
                  <a:lnTo>
                    <a:pt x="916398" y="1763701"/>
                  </a:lnTo>
                  <a:cubicBezTo>
                    <a:pt x="916398" y="1782455"/>
                    <a:pt x="901195" y="1797657"/>
                    <a:pt x="882442" y="1797657"/>
                  </a:cubicBezTo>
                  <a:lnTo>
                    <a:pt x="33956" y="1797657"/>
                  </a:lnTo>
                  <a:cubicBezTo>
                    <a:pt x="15202" y="1797657"/>
                    <a:pt x="0" y="1782455"/>
                    <a:pt x="0" y="1763701"/>
                  </a:cubicBezTo>
                  <a:lnTo>
                    <a:pt x="0" y="33956"/>
                  </a:lnTo>
                  <a:cubicBezTo>
                    <a:pt x="0" y="15202"/>
                    <a:pt x="15202" y="0"/>
                    <a:pt x="33956" y="0"/>
                  </a:cubicBezTo>
                  <a:close/>
                </a:path>
              </a:pathLst>
            </a:custGeom>
            <a:blipFill>
              <a:blip r:embed="rId4"/>
              <a:stretch>
                <a:fillRect l="-23562" t="0" r="-23562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5956" y="1019175"/>
            <a:ext cx="11689659" cy="169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09"/>
              </a:lnSpc>
            </a:pPr>
            <a:r>
              <a:rPr lang="en-US" sz="11099" spc="-277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Concorrência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5956" y="337960"/>
            <a:ext cx="1168965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COMPARATIVO COM 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7118965" y="-4574557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90"/>
                </a:lnTo>
                <a:lnTo>
                  <a:pt x="0" y="8162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0933016" y="-618878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7" y="0"/>
                </a:lnTo>
                <a:lnTo>
                  <a:pt x="14351417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3606300" y="3143215"/>
            <a:ext cx="2670668" cy="6115085"/>
          </a:xfrm>
          <a:prstGeom prst="rect">
            <a:avLst/>
          </a:prstGeom>
          <a:solidFill>
            <a:srgbClr val="89FFDB">
              <a:alpha val="6667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6467468" y="3143215"/>
            <a:ext cx="2670668" cy="6115085"/>
          </a:xfrm>
          <a:prstGeom prst="rect">
            <a:avLst/>
          </a:prstGeom>
          <a:solidFill>
            <a:srgbClr val="89FFDB">
              <a:alpha val="6667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9328636" y="3143215"/>
            <a:ext cx="2670668" cy="6115085"/>
          </a:xfrm>
          <a:prstGeom prst="rect">
            <a:avLst/>
          </a:prstGeom>
          <a:solidFill>
            <a:srgbClr val="89FFDB">
              <a:alpha val="6667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12189805" y="3143215"/>
            <a:ext cx="2670668" cy="6115085"/>
          </a:xfrm>
          <a:prstGeom prst="rect">
            <a:avLst/>
          </a:prstGeom>
          <a:solidFill>
            <a:srgbClr val="89FFDB">
              <a:alpha val="6667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15050973" y="3143215"/>
            <a:ext cx="2670668" cy="6115085"/>
          </a:xfrm>
          <a:prstGeom prst="rect">
            <a:avLst/>
          </a:prstGeom>
          <a:solidFill>
            <a:srgbClr val="86EAE9">
              <a:alpha val="6667"/>
            </a:srgbClr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3558675" y="3498569"/>
            <a:ext cx="276591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22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SEGMENTAÇÃO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57968" y="3498569"/>
            <a:ext cx="228966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22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PREVISÃO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1961" y="3474756"/>
            <a:ext cx="286116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b="true" sz="2200" spc="22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RECOMENDAÇÃO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80305" y="3484281"/>
            <a:ext cx="228966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199" spc="21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41473" y="3350931"/>
            <a:ext cx="228966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 spc="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PERSONALIZAÇÃO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382617" y="8133399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60281" y="7014634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6" y="0"/>
                </a:lnTo>
                <a:lnTo>
                  <a:pt x="562706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43785" y="7014634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104954" y="5895870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6" y="0"/>
                </a:lnTo>
                <a:lnTo>
                  <a:pt x="562706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521449" y="4699955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762871" y="8176409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624040" y="8176409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485208" y="7057645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346376" y="8176409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207545" y="8176409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4" y="0"/>
                </a:lnTo>
                <a:lnTo>
                  <a:pt x="357524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762871" y="5938880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624040" y="5938880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624040" y="7057645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485208" y="5938880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346376" y="5938880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5" y="0"/>
                </a:lnTo>
                <a:lnTo>
                  <a:pt x="357525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207545" y="7057645"/>
            <a:ext cx="357525" cy="357525"/>
          </a:xfrm>
          <a:custGeom>
            <a:avLst/>
            <a:gdLst/>
            <a:ahLst/>
            <a:cxnLst/>
            <a:rect r="r" b="b" t="t" l="l"/>
            <a:pathLst>
              <a:path h="357525" w="357525">
                <a:moveTo>
                  <a:pt x="0" y="0"/>
                </a:moveTo>
                <a:lnTo>
                  <a:pt x="357524" y="0"/>
                </a:lnTo>
                <a:lnTo>
                  <a:pt x="357524" y="357525"/>
                </a:lnTo>
                <a:lnTo>
                  <a:pt x="0" y="357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66359" y="4535647"/>
            <a:ext cx="2566988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 spc="1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DataBus (projeto)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4656986" y="4699955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411192" y="4699955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275655" y="4699955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6" y="0"/>
                </a:lnTo>
                <a:lnTo>
                  <a:pt x="562706" y="443545"/>
                </a:lnTo>
                <a:lnTo>
                  <a:pt x="0" y="443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136823" y="4573747"/>
            <a:ext cx="562707" cy="443545"/>
          </a:xfrm>
          <a:custGeom>
            <a:avLst/>
            <a:gdLst/>
            <a:ahLst/>
            <a:cxnLst/>
            <a:rect r="r" b="b" t="t" l="l"/>
            <a:pathLst>
              <a:path h="443545" w="562707">
                <a:moveTo>
                  <a:pt x="0" y="0"/>
                </a:moveTo>
                <a:lnTo>
                  <a:pt x="562707" y="0"/>
                </a:lnTo>
                <a:lnTo>
                  <a:pt x="562707" y="443546"/>
                </a:lnTo>
                <a:lnTo>
                  <a:pt x="0" y="44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66359" y="5912538"/>
            <a:ext cx="2566988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 spc="1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Concorrente 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66359" y="7019545"/>
            <a:ext cx="2566988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 spc="1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Concorrente B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66359" y="8204834"/>
            <a:ext cx="2566988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 spc="1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Concorrente 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3505" y="3808730"/>
            <a:ext cx="10530518" cy="26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Finalização e Agradecimentos.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427510" y="-5648127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90"/>
                </a:lnTo>
                <a:lnTo>
                  <a:pt x="0" y="8162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263885" y="-181194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7" y="0"/>
                </a:lnTo>
                <a:lnTo>
                  <a:pt x="14351417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34605" y="4786818"/>
            <a:ext cx="4751741" cy="1450386"/>
            <a:chOff x="0" y="0"/>
            <a:chExt cx="1530084" cy="4670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427510" y="5076274"/>
            <a:ext cx="3527830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0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HIAGO CEZAR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97993" y="5691589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- 562809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08715" y="3991841"/>
            <a:ext cx="3165421" cy="586888"/>
            <a:chOff x="0" y="0"/>
            <a:chExt cx="4220561" cy="78251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220561" cy="782518"/>
              <a:chOff x="0" y="0"/>
              <a:chExt cx="1019281" cy="18898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19281" cy="188981"/>
              </a:xfrm>
              <a:custGeom>
                <a:avLst/>
                <a:gdLst/>
                <a:ahLst/>
                <a:cxnLst/>
                <a:rect r="r" b="b" t="t" l="l"/>
                <a:pathLst>
                  <a:path h="188981" w="1019281">
                    <a:moveTo>
                      <a:pt x="94490" y="0"/>
                    </a:moveTo>
                    <a:lnTo>
                      <a:pt x="924791" y="0"/>
                    </a:lnTo>
                    <a:cubicBezTo>
                      <a:pt x="976976" y="0"/>
                      <a:pt x="1019281" y="42305"/>
                      <a:pt x="1019281" y="94490"/>
                    </a:cubicBezTo>
                    <a:lnTo>
                      <a:pt x="1019281" y="94490"/>
                    </a:lnTo>
                    <a:cubicBezTo>
                      <a:pt x="1019281" y="146676"/>
                      <a:pt x="976976" y="188981"/>
                      <a:pt x="924791" y="188981"/>
                    </a:cubicBezTo>
                    <a:lnTo>
                      <a:pt x="94490" y="188981"/>
                    </a:lnTo>
                    <a:cubicBezTo>
                      <a:pt x="42305" y="188981"/>
                      <a:pt x="0" y="146676"/>
                      <a:pt x="0" y="94490"/>
                    </a:cubicBezTo>
                    <a:lnTo>
                      <a:pt x="0" y="94490"/>
                    </a:lnTo>
                    <a:cubicBezTo>
                      <a:pt x="0" y="42305"/>
                      <a:pt x="42305" y="0"/>
                      <a:pt x="9449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ln w="133350" cap="rnd">
                <a:gradFill>
                  <a:gsLst>
                    <a:gs pos="0">
                      <a:srgbClr val="89FFDB">
                        <a:alpha val="17000"/>
                      </a:srgbClr>
                    </a:gs>
                    <a:gs pos="100000">
                      <a:srgbClr val="289271">
                        <a:alpha val="17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019281" cy="2270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90564" y="209705"/>
              <a:ext cx="3189165" cy="461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320" spc="-58" b="true">
                  <a:solidFill>
                    <a:srgbClr val="89FFD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REPRESENTANTE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39650" y="6151767"/>
            <a:ext cx="4751741" cy="1450386"/>
            <a:chOff x="0" y="0"/>
            <a:chExt cx="1530084" cy="467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23749" y="6437333"/>
            <a:ext cx="3527753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0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ISACK RAFAEL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03039" y="7056538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- 561943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511756" y="3588233"/>
            <a:ext cx="4751741" cy="1450386"/>
            <a:chOff x="0" y="0"/>
            <a:chExt cx="1530084" cy="4670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952484" y="3844963"/>
            <a:ext cx="3991502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0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TIPHANY NEMET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75144" y="4493004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- 566355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157454" y="3643922"/>
            <a:ext cx="4751741" cy="1450386"/>
            <a:chOff x="0" y="0"/>
            <a:chExt cx="1530084" cy="46703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336815" y="3895723"/>
            <a:ext cx="4393019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0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NICOLE LOURIVAL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20842" y="4548693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- 561943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157454" y="6151767"/>
            <a:ext cx="4751741" cy="1450386"/>
            <a:chOff x="0" y="0"/>
            <a:chExt cx="1530084" cy="46703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307718" y="6466583"/>
            <a:ext cx="4884315" cy="63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7"/>
              </a:lnSpc>
            </a:pPr>
            <a:r>
              <a:rPr lang="en-US" b="true" sz="4215" spc="-10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VINÍCIUS MUGNES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20842" y="7056538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- 563106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97495" y="1019175"/>
            <a:ext cx="598786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Nosso Time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17734" y="1607217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17734" y="3695032"/>
            <a:ext cx="6369867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 CONTEXTUALIZAÇÃO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 PROBLEMA CENTRAL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 SOLUÇÃO DESAFIO 1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6.  SOLUÇÃO DESAFIO 2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7.  SOLUÇÃO DESAFIO 3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8.  PÚBLICO-ALVO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9.  IMPACTO DA SOLUÇÃO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10. BENEFÍCIOS ESPERADOS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11.  COMPARATIVO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4507" y="1539156"/>
            <a:ext cx="8939624" cy="219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11"/>
              </a:lnSpc>
            </a:pPr>
            <a:r>
              <a:rPr lang="en-US" sz="14373" spc="-35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Problema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4507" y="1019175"/>
            <a:ext cx="893962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CONTEXTO DO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523570" y="3661787"/>
            <a:ext cx="7418717" cy="3313167"/>
            <a:chOff x="0" y="0"/>
            <a:chExt cx="1100078" cy="491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0078" cy="491290"/>
            </a:xfrm>
            <a:custGeom>
              <a:avLst/>
              <a:gdLst/>
              <a:ahLst/>
              <a:cxnLst/>
              <a:rect r="r" b="b" t="t" l="l"/>
              <a:pathLst>
                <a:path h="491290" w="1100078">
                  <a:moveTo>
                    <a:pt x="24002" y="0"/>
                  </a:moveTo>
                  <a:lnTo>
                    <a:pt x="1076076" y="0"/>
                  </a:lnTo>
                  <a:cubicBezTo>
                    <a:pt x="1089332" y="0"/>
                    <a:pt x="1100078" y="10746"/>
                    <a:pt x="1100078" y="24002"/>
                  </a:cubicBezTo>
                  <a:lnTo>
                    <a:pt x="1100078" y="467288"/>
                  </a:lnTo>
                  <a:cubicBezTo>
                    <a:pt x="1100078" y="480544"/>
                    <a:pt x="1089332" y="491290"/>
                    <a:pt x="1076076" y="491290"/>
                  </a:cubicBezTo>
                  <a:lnTo>
                    <a:pt x="24002" y="491290"/>
                  </a:lnTo>
                  <a:cubicBezTo>
                    <a:pt x="10746" y="491290"/>
                    <a:pt x="0" y="480544"/>
                    <a:pt x="0" y="467288"/>
                  </a:cubicBezTo>
                  <a:lnTo>
                    <a:pt x="0" y="24002"/>
                  </a:lnTo>
                  <a:cubicBezTo>
                    <a:pt x="0" y="10746"/>
                    <a:pt x="10746" y="0"/>
                    <a:pt x="2400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732" r="0" b="-247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34308" y="5529085"/>
            <a:ext cx="3197240" cy="3197240"/>
            <a:chOff x="0" y="0"/>
            <a:chExt cx="1652976" cy="1652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67725" y="0"/>
                  </a:moveTo>
                  <a:lnTo>
                    <a:pt x="1585251" y="0"/>
                  </a:lnTo>
                  <a:cubicBezTo>
                    <a:pt x="1622655" y="0"/>
                    <a:pt x="1652976" y="30322"/>
                    <a:pt x="1652976" y="67725"/>
                  </a:cubicBezTo>
                  <a:lnTo>
                    <a:pt x="1652976" y="1585251"/>
                  </a:lnTo>
                  <a:cubicBezTo>
                    <a:pt x="1652976" y="1622655"/>
                    <a:pt x="1622655" y="1652976"/>
                    <a:pt x="1585251" y="1652976"/>
                  </a:cubicBezTo>
                  <a:lnTo>
                    <a:pt x="67725" y="1652976"/>
                  </a:lnTo>
                  <a:cubicBezTo>
                    <a:pt x="30322" y="1652976"/>
                    <a:pt x="0" y="1622655"/>
                    <a:pt x="0" y="1585251"/>
                  </a:cubicBezTo>
                  <a:lnTo>
                    <a:pt x="0" y="67725"/>
                  </a:lnTo>
                  <a:cubicBezTo>
                    <a:pt x="0" y="30322"/>
                    <a:pt x="30322" y="0"/>
                    <a:pt x="677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26199" y="5715263"/>
            <a:ext cx="2813459" cy="2824884"/>
            <a:chOff x="0" y="0"/>
            <a:chExt cx="404756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63290" y="0"/>
                  </a:moveTo>
                  <a:lnTo>
                    <a:pt x="341466" y="0"/>
                  </a:lnTo>
                  <a:cubicBezTo>
                    <a:pt x="358252" y="0"/>
                    <a:pt x="374350" y="6668"/>
                    <a:pt x="386219" y="18537"/>
                  </a:cubicBezTo>
                  <a:cubicBezTo>
                    <a:pt x="398088" y="30406"/>
                    <a:pt x="404756" y="46505"/>
                    <a:pt x="404756" y="63290"/>
                  </a:cubicBezTo>
                  <a:lnTo>
                    <a:pt x="404756" y="343110"/>
                  </a:lnTo>
                  <a:cubicBezTo>
                    <a:pt x="404756" y="359895"/>
                    <a:pt x="398088" y="375994"/>
                    <a:pt x="386219" y="387863"/>
                  </a:cubicBezTo>
                  <a:cubicBezTo>
                    <a:pt x="374350" y="399732"/>
                    <a:pt x="358252" y="406400"/>
                    <a:pt x="341466" y="406400"/>
                  </a:cubicBezTo>
                  <a:lnTo>
                    <a:pt x="63290" y="406400"/>
                  </a:lnTo>
                  <a:cubicBezTo>
                    <a:pt x="46505" y="406400"/>
                    <a:pt x="30406" y="399732"/>
                    <a:pt x="18537" y="387863"/>
                  </a:cubicBezTo>
                  <a:cubicBezTo>
                    <a:pt x="6668" y="375994"/>
                    <a:pt x="0" y="359895"/>
                    <a:pt x="0" y="343110"/>
                  </a:cubicBezTo>
                  <a:lnTo>
                    <a:pt x="0" y="63290"/>
                  </a:lnTo>
                  <a:cubicBezTo>
                    <a:pt x="0" y="46505"/>
                    <a:pt x="6668" y="30406"/>
                    <a:pt x="18537" y="18537"/>
                  </a:cubicBezTo>
                  <a:cubicBezTo>
                    <a:pt x="30406" y="6668"/>
                    <a:pt x="46505" y="0"/>
                    <a:pt x="632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4743" r="0" b="-2474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4572775"/>
            <a:ext cx="8865431" cy="314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ClickBus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líder em passagens rodoviárias online no Brasil, com</a:t>
            </a:r>
            <a:r>
              <a:rPr lang="en-US" sz="2799" b="true">
                <a:solidFill>
                  <a:srgbClr val="D51D7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mais de 170 mil acessos</a:t>
            </a:r>
            <a:r>
              <a:rPr lang="en-US" sz="2799" b="true">
                <a:solidFill>
                  <a:srgbClr val="89FFDB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diários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Apesar disso, ainda enfrenta desafios para transformar seus dados em </a:t>
            </a: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ações estratégicas 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personalizadas.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00617" y="1929183"/>
            <a:ext cx="7147790" cy="1666580"/>
            <a:chOff x="0" y="0"/>
            <a:chExt cx="1983392" cy="462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3392" cy="462448"/>
            </a:xfrm>
            <a:custGeom>
              <a:avLst/>
              <a:gdLst/>
              <a:ahLst/>
              <a:cxnLst/>
              <a:rect r="r" b="b" t="t" l="l"/>
              <a:pathLst>
                <a:path h="462448" w="1983392">
                  <a:moveTo>
                    <a:pt x="55239" y="0"/>
                  </a:moveTo>
                  <a:lnTo>
                    <a:pt x="1928153" y="0"/>
                  </a:lnTo>
                  <a:cubicBezTo>
                    <a:pt x="1958661" y="0"/>
                    <a:pt x="1983392" y="24731"/>
                    <a:pt x="1983392" y="55239"/>
                  </a:cubicBezTo>
                  <a:lnTo>
                    <a:pt x="1983392" y="407209"/>
                  </a:lnTo>
                  <a:cubicBezTo>
                    <a:pt x="1983392" y="421859"/>
                    <a:pt x="1977572" y="435909"/>
                    <a:pt x="1967213" y="446269"/>
                  </a:cubicBezTo>
                  <a:cubicBezTo>
                    <a:pt x="1956854" y="456628"/>
                    <a:pt x="1942803" y="462448"/>
                    <a:pt x="1928153" y="462448"/>
                  </a:cubicBezTo>
                  <a:lnTo>
                    <a:pt x="55239" y="462448"/>
                  </a:lnTo>
                  <a:cubicBezTo>
                    <a:pt x="24731" y="462448"/>
                    <a:pt x="0" y="437716"/>
                    <a:pt x="0" y="407209"/>
                  </a:cubicBezTo>
                  <a:lnTo>
                    <a:pt x="0" y="55239"/>
                  </a:lnTo>
                  <a:cubicBezTo>
                    <a:pt x="0" y="40589"/>
                    <a:pt x="5820" y="26539"/>
                    <a:pt x="16179" y="16179"/>
                  </a:cubicBezTo>
                  <a:cubicBezTo>
                    <a:pt x="26539" y="5820"/>
                    <a:pt x="40589" y="0"/>
                    <a:pt x="55239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83392" cy="51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00617" y="4310210"/>
            <a:ext cx="7147790" cy="1666580"/>
            <a:chOff x="0" y="0"/>
            <a:chExt cx="1983392" cy="4624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3392" cy="462448"/>
            </a:xfrm>
            <a:custGeom>
              <a:avLst/>
              <a:gdLst/>
              <a:ahLst/>
              <a:cxnLst/>
              <a:rect r="r" b="b" t="t" l="l"/>
              <a:pathLst>
                <a:path h="462448" w="1983392">
                  <a:moveTo>
                    <a:pt x="55239" y="0"/>
                  </a:moveTo>
                  <a:lnTo>
                    <a:pt x="1928153" y="0"/>
                  </a:lnTo>
                  <a:cubicBezTo>
                    <a:pt x="1958661" y="0"/>
                    <a:pt x="1983392" y="24731"/>
                    <a:pt x="1983392" y="55239"/>
                  </a:cubicBezTo>
                  <a:lnTo>
                    <a:pt x="1983392" y="407209"/>
                  </a:lnTo>
                  <a:cubicBezTo>
                    <a:pt x="1983392" y="421859"/>
                    <a:pt x="1977572" y="435909"/>
                    <a:pt x="1967213" y="446269"/>
                  </a:cubicBezTo>
                  <a:cubicBezTo>
                    <a:pt x="1956854" y="456628"/>
                    <a:pt x="1942803" y="462448"/>
                    <a:pt x="1928153" y="462448"/>
                  </a:cubicBezTo>
                  <a:lnTo>
                    <a:pt x="55239" y="462448"/>
                  </a:lnTo>
                  <a:cubicBezTo>
                    <a:pt x="24731" y="462448"/>
                    <a:pt x="0" y="437716"/>
                    <a:pt x="0" y="407209"/>
                  </a:cubicBezTo>
                  <a:lnTo>
                    <a:pt x="0" y="55239"/>
                  </a:lnTo>
                  <a:cubicBezTo>
                    <a:pt x="0" y="40589"/>
                    <a:pt x="5820" y="26539"/>
                    <a:pt x="16179" y="16179"/>
                  </a:cubicBezTo>
                  <a:cubicBezTo>
                    <a:pt x="26539" y="5820"/>
                    <a:pt x="40589" y="0"/>
                    <a:pt x="55239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83392" cy="51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00617" y="6794749"/>
            <a:ext cx="7147790" cy="1666580"/>
            <a:chOff x="0" y="0"/>
            <a:chExt cx="1983392" cy="462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3392" cy="462448"/>
            </a:xfrm>
            <a:custGeom>
              <a:avLst/>
              <a:gdLst/>
              <a:ahLst/>
              <a:cxnLst/>
              <a:rect r="r" b="b" t="t" l="l"/>
              <a:pathLst>
                <a:path h="462448" w="1983392">
                  <a:moveTo>
                    <a:pt x="55239" y="0"/>
                  </a:moveTo>
                  <a:lnTo>
                    <a:pt x="1928153" y="0"/>
                  </a:lnTo>
                  <a:cubicBezTo>
                    <a:pt x="1958661" y="0"/>
                    <a:pt x="1983392" y="24731"/>
                    <a:pt x="1983392" y="55239"/>
                  </a:cubicBezTo>
                  <a:lnTo>
                    <a:pt x="1983392" y="407209"/>
                  </a:lnTo>
                  <a:cubicBezTo>
                    <a:pt x="1983392" y="421859"/>
                    <a:pt x="1977572" y="435909"/>
                    <a:pt x="1967213" y="446269"/>
                  </a:cubicBezTo>
                  <a:cubicBezTo>
                    <a:pt x="1956854" y="456628"/>
                    <a:pt x="1942803" y="462448"/>
                    <a:pt x="1928153" y="462448"/>
                  </a:cubicBezTo>
                  <a:lnTo>
                    <a:pt x="55239" y="462448"/>
                  </a:lnTo>
                  <a:cubicBezTo>
                    <a:pt x="24731" y="462448"/>
                    <a:pt x="0" y="437716"/>
                    <a:pt x="0" y="407209"/>
                  </a:cubicBezTo>
                  <a:lnTo>
                    <a:pt x="0" y="55239"/>
                  </a:lnTo>
                  <a:cubicBezTo>
                    <a:pt x="0" y="40589"/>
                    <a:pt x="5820" y="26539"/>
                    <a:pt x="16179" y="16179"/>
                  </a:cubicBezTo>
                  <a:cubicBezTo>
                    <a:pt x="26539" y="5820"/>
                    <a:pt x="40589" y="0"/>
                    <a:pt x="55239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983392" cy="51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209179">
            <a:off x="-3311841" y="-1305195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48328" y="2352596"/>
            <a:ext cx="823872" cy="819752"/>
          </a:xfrm>
          <a:custGeom>
            <a:avLst/>
            <a:gdLst/>
            <a:ahLst/>
            <a:cxnLst/>
            <a:rect r="r" b="b" t="t" l="l"/>
            <a:pathLst>
              <a:path h="819752" w="823872">
                <a:moveTo>
                  <a:pt x="0" y="0"/>
                </a:moveTo>
                <a:lnTo>
                  <a:pt x="823872" y="0"/>
                </a:lnTo>
                <a:lnTo>
                  <a:pt x="823872" y="819753"/>
                </a:lnTo>
                <a:lnTo>
                  <a:pt x="0" y="819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81678" y="4627566"/>
            <a:ext cx="6916066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b="true" sz="3900" spc="-97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Prever o momento de compra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772128" y="4728358"/>
            <a:ext cx="830284" cy="830284"/>
          </a:xfrm>
          <a:custGeom>
            <a:avLst/>
            <a:gdLst/>
            <a:ahLst/>
            <a:cxnLst/>
            <a:rect r="r" b="b" t="t" l="l"/>
            <a:pathLst>
              <a:path h="830284" w="830284">
                <a:moveTo>
                  <a:pt x="0" y="0"/>
                </a:moveTo>
                <a:lnTo>
                  <a:pt x="830284" y="0"/>
                </a:lnTo>
                <a:lnTo>
                  <a:pt x="830284" y="830284"/>
                </a:lnTo>
                <a:lnTo>
                  <a:pt x="0" y="830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26201" y="7110265"/>
            <a:ext cx="803564" cy="1004454"/>
          </a:xfrm>
          <a:custGeom>
            <a:avLst/>
            <a:gdLst/>
            <a:ahLst/>
            <a:cxnLst/>
            <a:rect r="r" b="b" t="t" l="l"/>
            <a:pathLst>
              <a:path h="1004454" w="803564">
                <a:moveTo>
                  <a:pt x="0" y="0"/>
                </a:moveTo>
                <a:lnTo>
                  <a:pt x="803564" y="0"/>
                </a:lnTo>
                <a:lnTo>
                  <a:pt x="803564" y="1004454"/>
                </a:lnTo>
                <a:lnTo>
                  <a:pt x="0" y="10044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43526" y="4602094"/>
            <a:ext cx="9134388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4400" spc="-35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ClickBus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5208" y="3804433"/>
            <a:ext cx="64926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DESAFIOS 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99464" y="2466245"/>
            <a:ext cx="497936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b="true" sz="3900" spc="-97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Segmentar clientes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72200" y="7326811"/>
            <a:ext cx="5673317" cy="60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6"/>
              </a:lnSpc>
            </a:pPr>
            <a:r>
              <a:rPr lang="en-US" sz="3996" spc="-99" b="true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Recomendar destinos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4507" y="1726775"/>
            <a:ext cx="1611037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Segmentação de Clientes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4507" y="1019175"/>
            <a:ext cx="107276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SOLUÇÃO DESAFIO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39" y="4092166"/>
            <a:ext cx="1064508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Agrupar clientes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comportament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(frequênc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a,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cke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médi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etc.);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5339" y="5769256"/>
            <a:ext cx="106450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com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funções analíticas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RANK,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NTILE,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DENSE_RANK;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310690"/>
            <a:ext cx="182216" cy="1822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973423"/>
            <a:ext cx="182216" cy="1822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36447" y="7112280"/>
            <a:ext cx="10645081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Views com per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fis: frequente, ocasional, antecipado, última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hora.</a:t>
            </a:r>
          </a:p>
          <a:p>
            <a:pPr algn="just">
              <a:lnSpc>
                <a:spcPts val="42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316447"/>
            <a:ext cx="182216" cy="1822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4507" y="1726775"/>
            <a:ext cx="1611037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Momento da Próxima Compra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4507" y="1019175"/>
            <a:ext cx="107276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SOLUÇÃO DESAFIO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39" y="4092166"/>
            <a:ext cx="1064508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Identificar clientes que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comprarã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 7 ou 30 dias;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5339" y="5464807"/>
            <a:ext cx="1064508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com lógica d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regras baseada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em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tempo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entre compras;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310690"/>
            <a:ext cx="182216" cy="1822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668974"/>
            <a:ext cx="182216" cy="1822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62254" y="7455532"/>
            <a:ext cx="106450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Geração de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score de propensão: Alta / Média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/ Baixa.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659699"/>
            <a:ext cx="182216" cy="1822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4507" y="1726775"/>
            <a:ext cx="1611037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Recomendação de Destinos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4507" y="1019175"/>
            <a:ext cx="107276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SOLUÇÃO DESAFIO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39" y="4092166"/>
            <a:ext cx="1064508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Prever o próximo par origem-destin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com base n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históri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5339" y="5586905"/>
            <a:ext cx="1064508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com co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ntagem de trechos mais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frequentes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por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cliente;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310690"/>
            <a:ext cx="182216" cy="1822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791072"/>
            <a:ext cx="182216" cy="1822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36447" y="7281668"/>
            <a:ext cx="1064508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Lógica de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recomendação simples com ROW_NUMBER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ou RANK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485835"/>
            <a:ext cx="182216" cy="1822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933016" y="-618878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7" y="0"/>
                </a:lnTo>
                <a:lnTo>
                  <a:pt x="14351417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18965" y="-4574557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90"/>
                </a:lnTo>
                <a:lnTo>
                  <a:pt x="0" y="8162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871048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Público-Alvo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18965" y="4029041"/>
            <a:ext cx="4095656" cy="3965778"/>
            <a:chOff x="0" y="0"/>
            <a:chExt cx="5460875" cy="52877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61923" y="0"/>
              <a:ext cx="3410778" cy="3410778"/>
            </a:xfrm>
            <a:custGeom>
              <a:avLst/>
              <a:gdLst/>
              <a:ahLst/>
              <a:cxnLst/>
              <a:rect r="r" b="b" t="t" l="l"/>
              <a:pathLst>
                <a:path h="3410778" w="3410778">
                  <a:moveTo>
                    <a:pt x="0" y="0"/>
                  </a:moveTo>
                  <a:lnTo>
                    <a:pt x="3410778" y="0"/>
                  </a:lnTo>
                  <a:lnTo>
                    <a:pt x="3410778" y="3410778"/>
                  </a:lnTo>
                  <a:lnTo>
                    <a:pt x="0" y="341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226153" y="264236"/>
              <a:ext cx="2882317" cy="2882306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06" t="0" r="-24906" b="0"/>
                </a:stretch>
              </a:blip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680122"/>
              <a:ext cx="5460875" cy="1607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8"/>
                </a:lnSpc>
              </a:pPr>
              <a:r>
                <a:rPr lang="en-US" sz="3292" spc="-8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Equipe de Marketing e dados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76646" y="4029041"/>
            <a:ext cx="4095656" cy="3965778"/>
            <a:chOff x="0" y="0"/>
            <a:chExt cx="5460875" cy="52877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61923" y="0"/>
              <a:ext cx="3410778" cy="3410778"/>
            </a:xfrm>
            <a:custGeom>
              <a:avLst/>
              <a:gdLst/>
              <a:ahLst/>
              <a:cxnLst/>
              <a:rect r="r" b="b" t="t" l="l"/>
              <a:pathLst>
                <a:path h="3410778" w="3410778">
                  <a:moveTo>
                    <a:pt x="0" y="0"/>
                  </a:moveTo>
                  <a:lnTo>
                    <a:pt x="3410778" y="0"/>
                  </a:lnTo>
                  <a:lnTo>
                    <a:pt x="3410778" y="3410778"/>
                  </a:lnTo>
                  <a:lnTo>
                    <a:pt x="0" y="341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226153" y="264236"/>
              <a:ext cx="2882317" cy="2882306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3680122"/>
              <a:ext cx="5460875" cy="1607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8"/>
                </a:lnSpc>
              </a:pPr>
              <a:r>
                <a:rPr lang="en-US" sz="3292" spc="-8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Empresas de transporte parceiras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59818" y="4029041"/>
            <a:ext cx="4095656" cy="3965778"/>
            <a:chOff x="0" y="0"/>
            <a:chExt cx="5460875" cy="52877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961923" y="0"/>
              <a:ext cx="3410778" cy="3410778"/>
            </a:xfrm>
            <a:custGeom>
              <a:avLst/>
              <a:gdLst/>
              <a:ahLst/>
              <a:cxnLst/>
              <a:rect r="r" b="b" t="t" l="l"/>
              <a:pathLst>
                <a:path h="3410778" w="3410778">
                  <a:moveTo>
                    <a:pt x="0" y="0"/>
                  </a:moveTo>
                  <a:lnTo>
                    <a:pt x="3410778" y="0"/>
                  </a:lnTo>
                  <a:lnTo>
                    <a:pt x="3410778" y="3410778"/>
                  </a:lnTo>
                  <a:lnTo>
                    <a:pt x="0" y="341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1226153" y="264236"/>
              <a:ext cx="2882317" cy="2882306"/>
              <a:chOff x="0" y="0"/>
              <a:chExt cx="6350000" cy="63499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046" t="0" r="-25046" b="0"/>
                </a:stretch>
              </a:blip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3680122"/>
              <a:ext cx="5460875" cy="1607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8"/>
                </a:lnSpc>
              </a:pPr>
              <a:r>
                <a:rPr lang="en-US" sz="3292" spc="-8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Usuários da ClickBus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DAGn8ILTqbQ</dc:identifier>
  <dcterms:modified xsi:type="dcterms:W3CDTF">2011-08-01T06:04:30Z</dcterms:modified>
  <cp:revision>1</cp:revision>
  <dc:title>Enterprise Challenge</dc:title>
</cp:coreProperties>
</file>